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1EDAD-6ADC-4A3D-B24B-E2529BADC2FD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96EE3-838C-4A06-B272-8A7B1BC74E1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321878-11E0-4DB6-B01F-2A8672877F95}" type="slidenum">
              <a:rPr lang="en-CA" smtClean="0">
                <a:latin typeface="Arial" pitchFamily="34" charset="0"/>
              </a:rPr>
              <a:pPr/>
              <a:t>1</a:t>
            </a:fld>
            <a:endParaRPr lang="en-C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08B56-56E0-498E-89D2-4C14E73E1531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20D32-B366-4CE5-94FE-1ABDD59EE98C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849313"/>
          </a:xfrm>
        </p:spPr>
        <p:txBody>
          <a:bodyPr/>
          <a:lstStyle/>
          <a:p>
            <a:pPr eaLnBrk="1" hangingPunct="1"/>
            <a:r>
              <a:rPr lang="en-CA" b="1" smtClean="0">
                <a:solidFill>
                  <a:srgbClr val="7030A0"/>
                </a:solidFill>
              </a:rPr>
              <a:t>Making Connections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0" y="908050"/>
            <a:ext cx="8964613" cy="59499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mtClean="0"/>
              <a:t>	“</a:t>
            </a:r>
            <a:r>
              <a:rPr lang="en-CA" i="1" smtClean="0">
                <a:solidFill>
                  <a:srgbClr val="0070C0"/>
                </a:solidFill>
              </a:rPr>
              <a:t>In between 2011 and 2014, pharmaceutical companies are facing high proportions of drug patent expirations which will also see them facing growing competition from </a:t>
            </a:r>
            <a:r>
              <a:rPr lang="en-CA" b="1" i="1" smtClean="0">
                <a:solidFill>
                  <a:srgbClr val="0070C0"/>
                </a:solidFill>
              </a:rPr>
              <a:t>generic brands</a:t>
            </a:r>
            <a:r>
              <a:rPr lang="en-CA" i="1" smtClean="0">
                <a:solidFill>
                  <a:srgbClr val="0070C0"/>
                </a:solidFill>
              </a:rPr>
              <a:t> of drugs.”</a:t>
            </a:r>
          </a:p>
          <a:p>
            <a:pPr eaLnBrk="1" hangingPunct="1">
              <a:buFontTx/>
              <a:buNone/>
            </a:pPr>
            <a:endParaRPr lang="en-CA" smtClean="0"/>
          </a:p>
          <a:p>
            <a:pPr eaLnBrk="1" hangingPunct="1"/>
            <a:r>
              <a:rPr lang="en-CA" sz="2400" smtClean="0"/>
              <a:t>How can you connect this statement to the importance of studying reaction rate in chemistry?</a:t>
            </a:r>
          </a:p>
          <a:p>
            <a:pPr eaLnBrk="1" hangingPunct="1"/>
            <a:r>
              <a:rPr lang="en-CA" sz="2400" smtClean="0"/>
              <a:t>Why do scientists need to study reaction rate?</a:t>
            </a:r>
          </a:p>
          <a:p>
            <a:pPr eaLnBrk="1" hangingPunct="1"/>
            <a:r>
              <a:rPr lang="en-CA" sz="2400" smtClean="0"/>
              <a:t>What implications does reaction rate have on the pharmaceutical industry?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Making Connections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Connections</dc:title>
  <dc:creator>Laura</dc:creator>
  <cp:lastModifiedBy>Laura</cp:lastModifiedBy>
  <cp:revision>1</cp:revision>
  <dcterms:created xsi:type="dcterms:W3CDTF">2011-12-05T21:02:07Z</dcterms:created>
  <dcterms:modified xsi:type="dcterms:W3CDTF">2011-12-05T21:02:16Z</dcterms:modified>
</cp:coreProperties>
</file>